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80" r:id="rId2"/>
    <p:sldId id="281" r:id="rId3"/>
    <p:sldId id="299" r:id="rId4"/>
    <p:sldId id="286" r:id="rId5"/>
    <p:sldId id="282" r:id="rId6"/>
    <p:sldId id="300" r:id="rId7"/>
    <p:sldId id="287" r:id="rId8"/>
    <p:sldId id="301" r:id="rId9"/>
    <p:sldId id="284" r:id="rId10"/>
    <p:sldId id="297" r:id="rId11"/>
  </p:sldIdLst>
  <p:sldSz cx="9144000" cy="6858000" type="screen4x3"/>
  <p:notesSz cx="9928225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E0EF4A-33EE-4DA3-A4F8-4EF4A3230750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6F295-6B47-4470-9282-2E28C57B5C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563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6F295-6B47-4470-9282-2E28C57B5C9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265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6F295-6B47-4470-9282-2E28C57B5C9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265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0" name="Picture 10" descr="http://www.vectorizados.com/muestras/cuaderno-y-pluma.jpg"/>
          <p:cNvPicPr>
            <a:picLocks noChangeAspect="1" noChangeArrowheads="1"/>
          </p:cNvPicPr>
          <p:nvPr/>
        </p:nvPicPr>
        <p:blipFill>
          <a:blip r:embed="rId2" cstate="print">
            <a:lum bright="10000" contrast="-10000"/>
          </a:blip>
          <a:srcRect/>
          <a:stretch>
            <a:fillRect/>
          </a:stretch>
        </p:blipFill>
        <p:spPr bwMode="auto">
          <a:xfrm>
            <a:off x="2357422" y="1920629"/>
            <a:ext cx="4500594" cy="4100659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6237312"/>
            <a:ext cx="9144000" cy="288032"/>
          </a:xfrm>
        </p:spPr>
        <p:txBody>
          <a:bodyPr>
            <a:noAutofit/>
          </a:bodyPr>
          <a:lstStyle/>
          <a:p>
            <a:r>
              <a:rPr lang="ru-RU" sz="1600" dirty="0">
                <a:latin typeface="Arial" pitchFamily="34" charset="0"/>
                <a:cs typeface="Arial" pitchFamily="34" charset="0"/>
              </a:rPr>
              <a:t>г. Омск, 20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2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42615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Arial" pitchFamily="34" charset="0"/>
                <a:cs typeface="Arial" pitchFamily="34" charset="0"/>
              </a:rPr>
              <a:t>Министерство образования Омской области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85786" y="1220559"/>
            <a:ext cx="76438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Итоговое сочинение</a:t>
            </a:r>
          </a:p>
          <a:p>
            <a:pPr algn="ctr"/>
            <a:r>
              <a:rPr lang="ru-RU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(изложение) как допуск к ГИА-11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0" name="Picture 10" descr="http://www.vectorizados.com/muestras/cuaderno-y-pluma.jpg"/>
          <p:cNvPicPr>
            <a:picLocks noChangeAspect="1" noChangeArrowheads="1"/>
          </p:cNvPicPr>
          <p:nvPr/>
        </p:nvPicPr>
        <p:blipFill>
          <a:blip r:embed="rId2" cstate="print">
            <a:lum bright="10000" contrast="-10000"/>
          </a:blip>
          <a:srcRect/>
          <a:stretch>
            <a:fillRect/>
          </a:stretch>
        </p:blipFill>
        <p:spPr bwMode="auto">
          <a:xfrm>
            <a:off x="2357422" y="1920629"/>
            <a:ext cx="4500594" cy="4100659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6237312"/>
            <a:ext cx="9144000" cy="288032"/>
          </a:xfrm>
        </p:spPr>
        <p:txBody>
          <a:bodyPr>
            <a:noAutofit/>
          </a:bodyPr>
          <a:lstStyle/>
          <a:p>
            <a:r>
              <a:rPr lang="ru-RU" sz="1600" dirty="0">
                <a:latin typeface="Arial" pitchFamily="34" charset="0"/>
                <a:cs typeface="Arial" pitchFamily="34" charset="0"/>
              </a:rPr>
              <a:t>г. Омск, 202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3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2615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Arial" pitchFamily="34" charset="0"/>
                <a:cs typeface="Arial" pitchFamily="34" charset="0"/>
              </a:rPr>
              <a:t>Министерство образования Омской области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85786" y="1220559"/>
            <a:ext cx="76438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Итоговое сочинение</a:t>
            </a:r>
          </a:p>
          <a:p>
            <a:pPr algn="ctr"/>
            <a:r>
              <a:rPr lang="ru-RU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(изложение) </a:t>
            </a:r>
          </a:p>
        </p:txBody>
      </p:sp>
    </p:spTree>
    <p:extLst>
      <p:ext uri="{BB962C8B-B14F-4D97-AF65-F5344CB8AC3E}">
        <p14:creationId xmlns:p14="http://schemas.microsoft.com/office/powerpoint/2010/main" val="1391420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52934"/>
          </a:xfrm>
        </p:spPr>
        <p:txBody>
          <a:bodyPr>
            <a:normAutofit/>
          </a:bodyPr>
          <a:lstStyle/>
          <a:p>
            <a:r>
              <a:rPr lang="ru-RU" sz="1800" b="1" dirty="0">
                <a:latin typeface="Arial" pitchFamily="34" charset="0"/>
                <a:cs typeface="Arial" pitchFamily="34" charset="0"/>
              </a:rPr>
              <a:t>Документы, регламентирующие организацию </a:t>
            </a:r>
            <a:br>
              <a:rPr lang="ru-RU" sz="1800" b="1" dirty="0">
                <a:latin typeface="Arial" pitchFamily="34" charset="0"/>
                <a:cs typeface="Arial" pitchFamily="34" charset="0"/>
              </a:rPr>
            </a:br>
            <a:r>
              <a:rPr lang="ru-RU" sz="1800" b="1" dirty="0">
                <a:latin typeface="Arial" pitchFamily="34" charset="0"/>
                <a:cs typeface="Arial" pitchFamily="34" charset="0"/>
              </a:rPr>
              <a:t>и проведение итогового сочинения (изложения)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1052736"/>
            <a:ext cx="842493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Приказ Министерства просвещения РФ и Федеральной службы по надзору в сфере образования и науки от 4 апреля 2023 г. N 233/552 «Об утверждении Порядка проведения государственной итоговой аттестации по образовательным программам среднего общего образования»</a:t>
            </a:r>
          </a:p>
          <a:p>
            <a:pPr algn="just"/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Методические материалы Рособрнадзора по проведению итогового сочинения (изложения) 20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2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4/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2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5 уч. года (письмо Рособрнадзора от 29.10.20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2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4 №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0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2-311, от 14.10.2024 № 04-323):</a:t>
            </a:r>
          </a:p>
          <a:p>
            <a:pPr marL="620713" indent="-263525" algn="just">
              <a:buFont typeface="Symbol" pitchFamily="18" charset="2"/>
              <a:buChar char=""/>
            </a:pPr>
            <a:r>
              <a:rPr lang="ru-RU" sz="1200" dirty="0"/>
              <a:t>Рекомендации по организации и проведению итогового сочинения (изложения) для органов исполнительной власти субъектов РФ, осуществляющих государственное управление в сфере образования;</a:t>
            </a:r>
          </a:p>
          <a:p>
            <a:pPr marL="620713" indent="-263525" algn="just">
              <a:buFont typeface="Symbol" pitchFamily="18" charset="2"/>
              <a:buChar char=""/>
            </a:pPr>
            <a:r>
              <a:rPr lang="ru-RU" sz="1200" dirty="0"/>
              <a:t>Рекомендации по техническому обеспечению организации и проведения итогового сочинения (изложения);</a:t>
            </a:r>
          </a:p>
          <a:p>
            <a:pPr marL="620713" indent="-263525" algn="just">
              <a:buFont typeface="Symbol" pitchFamily="18" charset="2"/>
              <a:buChar char=""/>
            </a:pPr>
            <a:r>
              <a:rPr lang="ru-RU" sz="1200" dirty="0"/>
              <a:t>Сборник отчетных форм для проведения итогового сочинения (изложения); </a:t>
            </a:r>
          </a:p>
          <a:p>
            <a:pPr marL="620713" indent="-263525" algn="just">
              <a:buFont typeface="Symbol" pitchFamily="18" charset="2"/>
              <a:buChar char=""/>
            </a:pPr>
            <a:r>
              <a:rPr lang="ru-RU" sz="1200" dirty="0"/>
              <a:t>Критерии оценивания итогового сочинения (изложения);</a:t>
            </a:r>
          </a:p>
          <a:p>
            <a:pPr marL="620713" indent="-263525" algn="just">
              <a:buFont typeface="Symbol" pitchFamily="18" charset="2"/>
              <a:buChar char=""/>
            </a:pPr>
            <a:r>
              <a:rPr lang="ru-RU" sz="1200" dirty="0"/>
              <a:t>Правила заполнения бланков итогового сочинения (изложения);</a:t>
            </a:r>
          </a:p>
          <a:p>
            <a:pPr marL="620713" indent="-263525" algn="just">
              <a:buFont typeface="Symbol" pitchFamily="18" charset="2"/>
              <a:buChar char=""/>
            </a:pPr>
            <a:r>
              <a:rPr lang="ru-RU" sz="1200" dirty="0"/>
              <a:t>Методические рекомендации по подготовке и проведению итогового сочинения (изложения) для образовательных организаций, реализующих образовательные программы среднего общего образования; </a:t>
            </a:r>
          </a:p>
          <a:p>
            <a:pPr marL="620713" indent="-263525" algn="just">
              <a:buFont typeface="Symbol" pitchFamily="18" charset="2"/>
              <a:buChar char=""/>
            </a:pPr>
            <a:r>
              <a:rPr lang="ru-RU" sz="1200" dirty="0"/>
              <a:t>Методические рекомендации по подготовке к итоговому сочинению (изложению) для участников итогового сочинения (изложения); </a:t>
            </a:r>
          </a:p>
          <a:p>
            <a:pPr marL="620713" indent="-263525" algn="just">
              <a:buFont typeface="Symbol" pitchFamily="18" charset="2"/>
              <a:buChar char=""/>
            </a:pPr>
            <a:r>
              <a:rPr lang="ru-RU" sz="1200" dirty="0"/>
              <a:t>Методические рекомендации для экспертов, участвующих в проверке итогового сочинения (изложения). </a:t>
            </a:r>
          </a:p>
          <a:p>
            <a:pPr algn="just"/>
            <a:r>
              <a:rPr lang="ru-RU" sz="1600" dirty="0">
                <a:solidFill>
                  <a:srgbClr val="FF0000"/>
                </a:solidFill>
              </a:rPr>
              <a:t> 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>
                <a:solidFill>
                  <a:srgbClr val="FF0000"/>
                </a:solidFill>
              </a:rPr>
              <a:t>Приказ Министерства образования Омской области №76 от 20.10.2017 «Об утверждении Порядка проведения итогового  сочинения (изложения)» (ред. от 07.11.2023)</a:t>
            </a:r>
            <a:endParaRPr lang="ru-RU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060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52934"/>
          </a:xfrm>
        </p:spPr>
        <p:txBody>
          <a:bodyPr>
            <a:normAutofit/>
          </a:bodyPr>
          <a:lstStyle/>
          <a:p>
            <a:r>
              <a:rPr lang="ru-RU" sz="1800" b="1" dirty="0">
                <a:latin typeface="Arial" pitchFamily="34" charset="0"/>
                <a:cs typeface="Arial" pitchFamily="34" charset="0"/>
              </a:rPr>
              <a:t>Изложение вправе писать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1052736"/>
            <a:ext cx="84249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dirty="0">
                <a:latin typeface="Arial" pitchFamily="34" charset="0"/>
                <a:cs typeface="Arial" pitchFamily="34" charset="0"/>
              </a:rPr>
              <a:t>участники с ОВЗ;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>
                <a:latin typeface="Arial" pitchFamily="34" charset="0"/>
                <a:cs typeface="Arial" pitchFamily="34" charset="0"/>
              </a:rPr>
              <a:t>участники – дети-инвалиды и инвалиды;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>
                <a:latin typeface="Arial" pitchFamily="34" charset="0"/>
                <a:cs typeface="Arial" pitchFamily="34" charset="0"/>
              </a:rPr>
              <a:t>обучающиеся по образовательным программам среднего общего образования в специальных учебно-воспитательных учреждениях закрытого типа;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>
                <a:latin typeface="Arial" pitchFamily="34" charset="0"/>
                <a:cs typeface="Arial" pitchFamily="34" charset="0"/>
              </a:rPr>
              <a:t> обучающиеся по образовательным программам среднего общего образования в учреждениях, исполняющих наказание в виде лишения свободы;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>
                <a:latin typeface="Arial" pitchFamily="34" charset="0"/>
                <a:cs typeface="Arial" pitchFamily="34" charset="0"/>
              </a:rPr>
              <a:t>обучающиеся на дому, в образовательных организациях, в том числе  санаторно-курортных, в которых проводятся необходимые лечебные, реабилитационные и оздоровительные мероприятия для нуждающихся в длительном лечении на основании заключения медицинской организации.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endParaRPr lang="ru-RU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625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1988840"/>
            <a:ext cx="7338392" cy="113813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42" y="332656"/>
            <a:ext cx="4818112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965873"/>
            <a:ext cx="5715000" cy="385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ая прямоугольная выноска 3"/>
          <p:cNvSpPr/>
          <p:nvPr/>
        </p:nvSpPr>
        <p:spPr>
          <a:xfrm rot="770835">
            <a:off x="4889325" y="1157795"/>
            <a:ext cx="3102888" cy="1908212"/>
          </a:xfrm>
          <a:prstGeom prst="wedgeRoundRectCallout">
            <a:avLst>
              <a:gd name="adj1" fmla="val -20444"/>
              <a:gd name="adj2" fmla="val 50956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chemeClr val="tx1"/>
                </a:solidFill>
              </a:rPr>
              <a:t>зачет</a:t>
            </a: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 rot="21362683">
            <a:off x="449036" y="3819483"/>
            <a:ext cx="3039971" cy="2010741"/>
          </a:xfrm>
          <a:prstGeom prst="wedgeRoundRectCallout">
            <a:avLst>
              <a:gd name="adj1" fmla="val -21045"/>
              <a:gd name="adj2" fmla="val 4706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незачет</a:t>
            </a:r>
          </a:p>
        </p:txBody>
      </p:sp>
    </p:spTree>
    <p:extLst>
      <p:ext uri="{BB962C8B-B14F-4D97-AF65-F5344CB8AC3E}">
        <p14:creationId xmlns:p14="http://schemas.microsoft.com/office/powerpoint/2010/main" val="2922864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ru-RU" dirty="0"/>
              <a:t>Сроки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17139" y="692696"/>
            <a:ext cx="856895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     СРОКИ НАПИСАНИЯ ИТОГОВОГО СОЧИНЕНИЯ (ИЗЛОЖЕНИЯ) </a:t>
            </a:r>
            <a:br>
              <a:rPr lang="ru-RU" dirty="0"/>
            </a:br>
            <a:br>
              <a:rPr lang="ru-RU" dirty="0"/>
            </a:br>
            <a:br>
              <a:rPr lang="ru-RU" dirty="0"/>
            </a:br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sz="2800" dirty="0"/>
              <a:t>Продолжительность выполнения – </a:t>
            </a:r>
          </a:p>
          <a:p>
            <a:pPr algn="ctr"/>
            <a:r>
              <a:rPr lang="ru-RU" sz="2800" u="sng" dirty="0"/>
              <a:t>3 часа 55 минут (235 минут) </a:t>
            </a:r>
          </a:p>
          <a:p>
            <a:pPr algn="ctr"/>
            <a:r>
              <a:rPr lang="ru-RU" sz="2800" dirty="0"/>
              <a:t>Для участников с ОВЗ время увеличивается на 1,5 часа </a:t>
            </a:r>
          </a:p>
          <a:p>
            <a:pPr algn="ctr"/>
            <a:endParaRPr lang="ru-RU" dirty="0"/>
          </a:p>
          <a:p>
            <a:pPr algn="ctr"/>
            <a:r>
              <a:rPr lang="ru-RU" sz="2800" dirty="0"/>
              <a:t>Итоговое сочинение (изложение</a:t>
            </a:r>
            <a:r>
              <a:rPr lang="ru-RU" sz="2800" u="sng" dirty="0"/>
              <a:t>) начинается </a:t>
            </a:r>
          </a:p>
          <a:p>
            <a:pPr algn="ctr"/>
            <a:r>
              <a:rPr lang="ru-RU" sz="2800" u="sng" dirty="0"/>
              <a:t>в 10.00 часов по местному времени</a:t>
            </a:r>
            <a:r>
              <a:rPr lang="ru-RU" dirty="0"/>
              <a:t> </a:t>
            </a:r>
          </a:p>
          <a:p>
            <a:pPr algn="ctr"/>
            <a:endParaRPr lang="ru-RU" dirty="0"/>
          </a:p>
          <a:p>
            <a:r>
              <a:rPr lang="ru-RU" dirty="0"/>
              <a:t>     </a:t>
            </a:r>
            <a:r>
              <a:rPr lang="ru-RU" b="1" dirty="0"/>
              <a:t>Срок действия итогового сочинения (изложения) </a:t>
            </a:r>
            <a:r>
              <a:rPr lang="ru-RU" dirty="0"/>
              <a:t>как допуск к ГИА – </a:t>
            </a:r>
            <a:r>
              <a:rPr lang="ru-RU" u="sng" dirty="0"/>
              <a:t>бессрочно. </a:t>
            </a:r>
          </a:p>
          <a:p>
            <a:pPr algn="ctr"/>
            <a:r>
              <a:rPr lang="ru-RU" dirty="0"/>
              <a:t>В случае предоставления сочинения при приеме на обучение в ВУЗы действительно </a:t>
            </a:r>
          </a:p>
          <a:p>
            <a:pPr algn="ctr"/>
            <a:r>
              <a:rPr lang="ru-RU" u="sng" dirty="0"/>
              <a:t>в течение 4-х лет</a:t>
            </a:r>
            <a:r>
              <a:rPr lang="ru-RU" dirty="0"/>
              <a:t>, следующих за годом написания  сочинения.</a:t>
            </a:r>
          </a:p>
          <a:p>
            <a:pPr algn="ctr"/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0630501"/>
              </p:ext>
            </p:extLst>
          </p:nvPr>
        </p:nvGraphicFramePr>
        <p:xfrm>
          <a:off x="1619672" y="1340768"/>
          <a:ext cx="609600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965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Основной срок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Дополнительные сроки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6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effectLst/>
                        </a:rPr>
                        <a:t>04.12.20</a:t>
                      </a:r>
                      <a:r>
                        <a:rPr lang="en-US" sz="2000" b="1" dirty="0">
                          <a:effectLst/>
                        </a:rPr>
                        <a:t>2</a:t>
                      </a:r>
                      <a:r>
                        <a:rPr lang="ru-RU" sz="2000" b="1" dirty="0">
                          <a:effectLst/>
                        </a:rPr>
                        <a:t>4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effectLst/>
                        </a:rPr>
                        <a:t>05.02.2025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effectLst/>
                        </a:rPr>
                        <a:t>09.04.2025</a:t>
                      </a:r>
                      <a:endParaRPr lang="ru-RU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384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206" y="2780928"/>
            <a:ext cx="4134296" cy="2751186"/>
          </a:xfrm>
          <a:prstGeom prst="rect">
            <a:avLst/>
          </a:prstGeom>
        </p:spPr>
      </p:pic>
      <p:sp>
        <p:nvSpPr>
          <p:cNvPr id="7" name="Скругленная прямоугольная выноска 6"/>
          <p:cNvSpPr/>
          <p:nvPr/>
        </p:nvSpPr>
        <p:spPr>
          <a:xfrm rot="770835">
            <a:off x="4663499" y="884825"/>
            <a:ext cx="3886072" cy="1908212"/>
          </a:xfrm>
          <a:prstGeom prst="wedgeRoundRectCallout">
            <a:avLst>
              <a:gd name="adj1" fmla="val -20444"/>
              <a:gd name="adj2" fmla="val 50956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chemeClr val="tx1"/>
                </a:solidFill>
              </a:rPr>
              <a:t>До 20 ноября 2024 года</a:t>
            </a: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 rot="20576359">
            <a:off x="385242" y="1902677"/>
            <a:ext cx="4759394" cy="3242573"/>
          </a:xfrm>
          <a:prstGeom prst="wedgeRoundRectCallout">
            <a:avLst>
              <a:gd name="adj1" fmla="val -20444"/>
              <a:gd name="adj2" fmla="val 50956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Arial" charset="0"/>
              <a:buChar char="•"/>
            </a:pPr>
            <a:r>
              <a:rPr lang="ru-RU" sz="4400" b="1" dirty="0">
                <a:solidFill>
                  <a:schemeClr val="tx1"/>
                </a:solidFill>
              </a:rPr>
              <a:t>Заявление</a:t>
            </a:r>
          </a:p>
        </p:txBody>
      </p:sp>
    </p:spTree>
    <p:extLst>
      <p:ext uri="{BB962C8B-B14F-4D97-AF65-F5344CB8AC3E}">
        <p14:creationId xmlns:p14="http://schemas.microsoft.com/office/powerpoint/2010/main" val="1414519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000" dirty="0">
                <a:solidFill>
                  <a:srgbClr val="FF0000"/>
                </a:solidFill>
              </a:rPr>
              <a:t>Вход участников – с 09.00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68639" y="1268760"/>
            <a:ext cx="8136904" cy="511256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Распределение участников по кабинетам – в произвольном порядке. В учебном кабинете – по одному человеку за рабочий стол.</a:t>
            </a:r>
          </a:p>
          <a:p>
            <a:pPr algn="just"/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Во время написания сочинения в кабинете присутствуют не менее двух членов комиссии по проведению итогового сочинения (изложения).</a:t>
            </a:r>
            <a:b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Во время проведения итогового сочинения (изложения) на рабочем столе участников, помимо бланка регистрации и бланков записи (дополнительного бланка записи), находятся:</a:t>
            </a:r>
          </a:p>
          <a:p>
            <a:pPr marL="342900" indent="-342900" algn="just">
              <a:buFontTx/>
              <a:buChar char="-"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ручка (</a:t>
            </a:r>
            <a:r>
              <a:rPr 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гелевая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или капиллярная черная);</a:t>
            </a:r>
          </a:p>
          <a:p>
            <a:pPr marL="342900" indent="-342900" algn="just">
              <a:buFontTx/>
              <a:buChar char="-"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документ, удостоверяющий личность;</a:t>
            </a:r>
          </a:p>
          <a:p>
            <a:pPr marL="342900" indent="-342900" algn="just">
              <a:buFontTx/>
              <a:buChar char="-"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лекарства и питание (при необходимости);</a:t>
            </a:r>
          </a:p>
          <a:p>
            <a:pPr marL="342900" indent="-342900" algn="just">
              <a:buFontTx/>
              <a:buChar char="-"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орфографический словарь (выдается членами комиссии образовательной организации);</a:t>
            </a:r>
          </a:p>
          <a:p>
            <a:pPr marL="342900" indent="-342900" algn="just">
              <a:buFontTx/>
              <a:buChar char="-"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инструкция для участника итогового сочинения (изложение);</a:t>
            </a:r>
          </a:p>
          <a:p>
            <a:pPr marL="342900" indent="-342900" algn="just">
              <a:buFontTx/>
              <a:buChar char="-"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черновики;</a:t>
            </a:r>
          </a:p>
          <a:p>
            <a:pPr marL="342900" indent="-342900" algn="just">
              <a:buFontTx/>
              <a:buChar char="-"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специальные технические средства (для обучающиеся с ОВЗ, детей-инвалидов, инвалидов).</a:t>
            </a:r>
          </a:p>
          <a:p>
            <a:pPr marL="342900" indent="-342900" algn="just">
              <a:buFontTx/>
              <a:buChar char="-"/>
            </a:pP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 algn="just">
              <a:buFontTx/>
              <a:buChar char="-"/>
            </a:pP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 algn="just">
              <a:buFontTx/>
              <a:buChar char="-"/>
            </a:pP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 algn="just">
              <a:buFontTx/>
              <a:buChar char="-"/>
            </a:pP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130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Во время проведения итогового сочинения запрещено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08331" y="1412776"/>
            <a:ext cx="7868125" cy="511256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!!	</a:t>
            </a: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иметь при себе средства связи, фото, аудио и видеоаппаратуру </a:t>
            </a:r>
          </a:p>
          <a:p>
            <a:pPr algn="just"/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!!	</a:t>
            </a: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справочные материалы, письменные заметки и иные средства хранения и передачи информации, собственные орфографические и (или) толковые словари </a:t>
            </a:r>
          </a:p>
          <a:p>
            <a:pPr algn="just"/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!!	пользоваться текстами литературного материала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(художественные произведения, дневники, мемуары, публицистика, другие литературные источники)</a:t>
            </a:r>
          </a:p>
        </p:txBody>
      </p:sp>
    </p:spTree>
    <p:extLst>
      <p:ext uri="{BB962C8B-B14F-4D97-AF65-F5344CB8AC3E}">
        <p14:creationId xmlns:p14="http://schemas.microsoft.com/office/powerpoint/2010/main" val="2766847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0910" y="1916832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/>
              <a:t>Публикация тем итогового сочинения на открытых официальных ресурсах:</a:t>
            </a:r>
            <a:br>
              <a:rPr lang="en-US" sz="3200" b="1" dirty="0"/>
            </a:br>
            <a:br>
              <a:rPr lang="ru-RU" sz="2400" dirty="0"/>
            </a:br>
            <a:r>
              <a:rPr lang="en-US" sz="2400" b="1" u="sng" dirty="0">
                <a:solidFill>
                  <a:srgbClr val="0000CC"/>
                </a:solidFill>
              </a:rPr>
              <a:t>ege55</a:t>
            </a:r>
            <a:r>
              <a:rPr lang="ru-RU" sz="2400" b="1" u="sng" dirty="0">
                <a:solidFill>
                  <a:srgbClr val="0000CC"/>
                </a:solidFill>
              </a:rPr>
              <a:t>.</a:t>
            </a:r>
            <a:r>
              <a:rPr lang="ru-RU" sz="2400" b="1" u="sng" dirty="0" err="1">
                <a:solidFill>
                  <a:srgbClr val="0000CC"/>
                </a:solidFill>
              </a:rPr>
              <a:t>ru</a:t>
            </a:r>
            <a:br>
              <a:rPr lang="ru-RU" sz="2400" dirty="0">
                <a:solidFill>
                  <a:srgbClr val="0000CC"/>
                </a:solidFill>
              </a:rPr>
            </a:br>
            <a:r>
              <a:rPr lang="en-US" sz="2400" b="1" u="sng" dirty="0">
                <a:solidFill>
                  <a:srgbClr val="0000CC"/>
                </a:solidFill>
              </a:rPr>
              <a:t>topic.</a:t>
            </a:r>
            <a:r>
              <a:rPr lang="ru-RU" sz="2400" b="1" u="sng" dirty="0">
                <a:solidFill>
                  <a:srgbClr val="0000CC"/>
                </a:solidFill>
              </a:rPr>
              <a:t>rustest.ru</a:t>
            </a:r>
            <a:br>
              <a:rPr lang="en-US" sz="2400" b="1" u="sng" dirty="0">
                <a:solidFill>
                  <a:srgbClr val="0000CC"/>
                </a:solidFill>
              </a:rPr>
            </a:br>
            <a:r>
              <a:rPr lang="ru-RU" sz="2800" u="sng" dirty="0">
                <a:solidFill>
                  <a:srgbClr val="FF0000"/>
                </a:solidFill>
              </a:rPr>
              <a:t>за 15 минут до проведения итогового сочинения по местному времени</a:t>
            </a:r>
            <a:br>
              <a:rPr lang="en-US" sz="2800" b="1" u="sng" dirty="0">
                <a:solidFill>
                  <a:srgbClr val="FF0000"/>
                </a:solidFill>
              </a:rPr>
            </a:br>
            <a:br>
              <a:rPr lang="en-US" sz="2800" b="1" u="sng" dirty="0">
                <a:solidFill>
                  <a:srgbClr val="0000CC"/>
                </a:solidFill>
              </a:rPr>
            </a:br>
            <a:endParaRPr lang="ru-RU" sz="2800" dirty="0">
              <a:solidFill>
                <a:srgbClr val="0000CC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67477" y="3501008"/>
            <a:ext cx="792088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u="sng" dirty="0"/>
          </a:p>
          <a:p>
            <a:pPr algn="ctr"/>
            <a:endParaRPr lang="ru-RU" b="1" u="sng" dirty="0"/>
          </a:p>
          <a:p>
            <a:pPr algn="ctr"/>
            <a:r>
              <a:rPr lang="ru-RU" sz="2000" b="1" u="sng" dirty="0"/>
              <a:t>Телефоны «горячих» линий:</a:t>
            </a:r>
            <a:endParaRPr lang="ru-RU" sz="2000" dirty="0"/>
          </a:p>
          <a:p>
            <a:pPr algn="ctr"/>
            <a:r>
              <a:rPr lang="ru-RU" sz="2000" dirty="0"/>
              <a:t>Министерство образования Омской области: </a:t>
            </a:r>
            <a:r>
              <a:rPr lang="ru-RU" sz="2000" b="1" dirty="0"/>
              <a:t>+7 (495) 104 68 38</a:t>
            </a:r>
          </a:p>
          <a:p>
            <a:r>
              <a:rPr lang="ru-RU" sz="2000" dirty="0"/>
              <a:t>  Региональный информационно-аналитический центр системы образования Омской области: </a:t>
            </a:r>
            <a:r>
              <a:rPr lang="ru-RU" sz="2000" b="1" dirty="0"/>
              <a:t>+7 (495) 984 89 19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0654002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1826</TotalTime>
  <Words>691</Words>
  <Application>Microsoft Office PowerPoint</Application>
  <PresentationFormat>Экран (4:3)</PresentationFormat>
  <Paragraphs>87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Symbol</vt:lpstr>
      <vt:lpstr>Тема Office</vt:lpstr>
      <vt:lpstr>г. Омск, 2024</vt:lpstr>
      <vt:lpstr>Документы, регламентирующие организацию  и проведение итогового сочинения (изложения)</vt:lpstr>
      <vt:lpstr>Изложение вправе писать</vt:lpstr>
      <vt:lpstr>Презентация PowerPoint</vt:lpstr>
      <vt:lpstr>Сроки</vt:lpstr>
      <vt:lpstr>Презентация PowerPoint</vt:lpstr>
      <vt:lpstr>Вход участников – с 09.00</vt:lpstr>
      <vt:lpstr>Во время проведения итогового сочинения запрещено</vt:lpstr>
      <vt:lpstr>Публикация тем итогового сочинения на открытых официальных ресурсах:  ege55.ru topic.rustest.ru за 15 минут до проведения итогового сочинения по местному времени  </vt:lpstr>
      <vt:lpstr>г. Омск, 2023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Валентина Либерцова</dc:creator>
  <cp:lastModifiedBy>Пользователь</cp:lastModifiedBy>
  <cp:revision>142</cp:revision>
  <cp:lastPrinted>2023-11-10T01:44:14Z</cp:lastPrinted>
  <dcterms:modified xsi:type="dcterms:W3CDTF">2024-11-07T10:49:44Z</dcterms:modified>
</cp:coreProperties>
</file>